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
  </p:notesMasterIdLst>
  <p:handoutMasterIdLst>
    <p:handoutMasterId r:id="rId12"/>
  </p:handoutMasterIdLst>
  <p:sldIdLst>
    <p:sldId id="256" r:id="rId5"/>
    <p:sldId id="257" r:id="rId6"/>
    <p:sldId id="258" r:id="rId7"/>
    <p:sldId id="259" r:id="rId8"/>
    <p:sldId id="261"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432" autoAdjust="0"/>
  </p:normalViewPr>
  <p:slideViewPr>
    <p:cSldViewPr snapToGrid="0">
      <p:cViewPr>
        <p:scale>
          <a:sx n="65" d="100"/>
          <a:sy n="65" d="100"/>
        </p:scale>
        <p:origin x="684"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6/15/2025</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6/15/2025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3</a:t>
            </a:fld>
            <a:endParaRPr lang="en-US" dirty="0"/>
          </a:p>
        </p:txBody>
      </p:sp>
    </p:spTree>
    <p:extLst>
      <p:ext uri="{BB962C8B-B14F-4D97-AF65-F5344CB8AC3E}">
        <p14:creationId xmlns:p14="http://schemas.microsoft.com/office/powerpoint/2010/main" val="1849581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938408" y="1735770"/>
            <a:ext cx="4989628" cy="1929505"/>
          </a:xfrm>
        </p:spPr>
        <p:txBody>
          <a:bodyPr/>
          <a:lstStyle/>
          <a:p>
            <a:r>
              <a:rPr lang="en-US" dirty="0"/>
              <a:t>Project 1:</a:t>
            </a:r>
            <a:br>
              <a:rPr lang="en-US" dirty="0"/>
            </a:br>
            <a:r>
              <a:rPr lang="en-US" dirty="0"/>
              <a:t>an analysis of data science salaries</a:t>
            </a:r>
          </a:p>
        </p:txBody>
      </p:sp>
    </p:spTree>
    <p:extLst>
      <p:ext uri="{BB962C8B-B14F-4D97-AF65-F5344CB8AC3E}">
        <p14:creationId xmlns:p14="http://schemas.microsoft.com/office/powerpoint/2010/main" val="4041433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35050" y="1433033"/>
            <a:ext cx="4579970" cy="538038"/>
          </a:xfrm>
        </p:spPr>
        <p:txBody>
          <a:bodyPr/>
          <a:lstStyle/>
          <a:p>
            <a:r>
              <a:rPr lang="en-US" dirty="0"/>
              <a:t>Company goals:</a:t>
            </a:r>
            <a:br>
              <a:rPr lang="en-US" dirty="0"/>
            </a:br>
            <a:r>
              <a:rPr lang="en-US" dirty="0"/>
              <a:t>Hiring a data scientist, what should we pay?</a:t>
            </a:r>
          </a:p>
        </p:txBody>
      </p:sp>
      <p:sp>
        <p:nvSpPr>
          <p:cNvPr id="10" name="Footer Placeholder 9">
            <a:extLst>
              <a:ext uri="{FF2B5EF4-FFF2-40B4-BE49-F238E27FC236}">
                <a16:creationId xmlns:a16="http://schemas.microsoft.com/office/drawing/2014/main" id="{B2981E3D-54C8-4A85-9DAB-CE41C50EA30D}"/>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a:t>
            </a:fld>
            <a:endParaRPr lang="en-US" dirty="0"/>
          </a:p>
        </p:txBody>
      </p:sp>
      <p:sp>
        <p:nvSpPr>
          <p:cNvPr id="35" name="Date Placeholder 34">
            <a:extLst>
              <a:ext uri="{FF2B5EF4-FFF2-40B4-BE49-F238E27FC236}">
                <a16:creationId xmlns:a16="http://schemas.microsoft.com/office/drawing/2014/main" id="{3802946B-CCE3-410C-94E7-47B2DFBB5F71}"/>
              </a:ext>
            </a:extLst>
          </p:cNvPr>
          <p:cNvSpPr>
            <a:spLocks noGrp="1"/>
          </p:cNvSpPr>
          <p:nvPr>
            <p:ph type="dt" sz="half" idx="2"/>
          </p:nvPr>
        </p:nvSpPr>
        <p:spPr>
          <a:xfrm rot="5400000">
            <a:off x="10595991" y="5074920"/>
            <a:ext cx="2647667" cy="365125"/>
          </a:xfrm>
        </p:spPr>
        <p:txBody>
          <a:bodyPr/>
          <a:lstStyle/>
          <a:p>
            <a:r>
              <a:rPr lang="en-US" dirty="0"/>
              <a:t>May 21, 20XX</a:t>
            </a:r>
          </a:p>
        </p:txBody>
      </p:sp>
      <p:sp>
        <p:nvSpPr>
          <p:cNvPr id="3" name="Text Placeholder 2">
            <a:extLst>
              <a:ext uri="{FF2B5EF4-FFF2-40B4-BE49-F238E27FC236}">
                <a16:creationId xmlns:a16="http://schemas.microsoft.com/office/drawing/2014/main" id="{7B854482-AF0D-F98C-FAB9-D2BDE013026D}"/>
              </a:ext>
            </a:extLst>
          </p:cNvPr>
          <p:cNvSpPr>
            <a:spLocks noGrp="1" noChangeArrowheads="1"/>
          </p:cNvSpPr>
          <p:nvPr>
            <p:ph type="body" sz="quarter" idx="12"/>
          </p:nvPr>
        </p:nvSpPr>
        <p:spPr bwMode="auto">
          <a:xfrm>
            <a:off x="296863" y="3229152"/>
            <a:ext cx="5582827"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effectLst/>
                <a:latin typeface="Arial" panose="020B0604020202020204" pitchFamily="34" charset="0"/>
              </a:rPr>
              <a:t>The CEO is seeking to hire a data scientist with leadership potential.</a:t>
            </a: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effectLst/>
                <a:latin typeface="Arial" panose="020B0604020202020204" pitchFamily="34" charset="0"/>
              </a:rPr>
              <a:t>The data science job market is highly competitive, with salary expectations varying by location, experience level, and work flexibility.</a:t>
            </a: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effectLst/>
                <a:latin typeface="Arial" panose="020B0604020202020204" pitchFamily="34" charset="0"/>
              </a:rPr>
              <a:t>Remote work is permitted, and offshore hiring is under consideration as a cost saving option.</a:t>
            </a:r>
          </a:p>
        </p:txBody>
      </p:sp>
    </p:spTree>
    <p:extLst>
      <p:ext uri="{BB962C8B-B14F-4D97-AF65-F5344CB8AC3E}">
        <p14:creationId xmlns:p14="http://schemas.microsoft.com/office/powerpoint/2010/main" val="218423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3154682" y="130265"/>
            <a:ext cx="4919354" cy="667498"/>
          </a:xfrm>
        </p:spPr>
        <p:txBody>
          <a:bodyPr/>
          <a:lstStyle/>
          <a:p>
            <a:r>
              <a:rPr lang="en-US" dirty="0"/>
              <a:t>US vs International Salary Comparison</a:t>
            </a:r>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a:t>
            </a:fld>
            <a:endParaRPr lang="en-US" dirty="0"/>
          </a:p>
        </p:txBody>
      </p:sp>
      <p:pic>
        <p:nvPicPr>
          <p:cNvPr id="18" name="Picture 17">
            <a:extLst>
              <a:ext uri="{FF2B5EF4-FFF2-40B4-BE49-F238E27FC236}">
                <a16:creationId xmlns:a16="http://schemas.microsoft.com/office/drawing/2014/main" id="{9104872D-316E-CEE5-8091-56935F627950}"/>
              </a:ext>
            </a:extLst>
          </p:cNvPr>
          <p:cNvPicPr>
            <a:picLocks noChangeAspect="1"/>
          </p:cNvPicPr>
          <p:nvPr/>
        </p:nvPicPr>
        <p:blipFill>
          <a:blip r:embed="rId3"/>
          <a:stretch>
            <a:fillRect/>
          </a:stretch>
        </p:blipFill>
        <p:spPr>
          <a:xfrm>
            <a:off x="6699116" y="2104103"/>
            <a:ext cx="5365814" cy="3310695"/>
          </a:xfrm>
          <a:prstGeom prst="rect">
            <a:avLst/>
          </a:prstGeom>
        </p:spPr>
      </p:pic>
      <p:sp>
        <p:nvSpPr>
          <p:cNvPr id="22" name="Rectangle 2">
            <a:extLst>
              <a:ext uri="{FF2B5EF4-FFF2-40B4-BE49-F238E27FC236}">
                <a16:creationId xmlns:a16="http://schemas.microsoft.com/office/drawing/2014/main" id="{B269A334-7FE3-2DE6-F7B5-AE9888D04C28}"/>
              </a:ext>
            </a:extLst>
          </p:cNvPr>
          <p:cNvSpPr>
            <a:spLocks noChangeArrowheads="1"/>
          </p:cNvSpPr>
          <p:nvPr/>
        </p:nvSpPr>
        <p:spPr bwMode="auto">
          <a:xfrm>
            <a:off x="2237248" y="2010642"/>
            <a:ext cx="446186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bg1"/>
                </a:solidFill>
                <a:effectLst/>
                <a:latin typeface="Arial" panose="020B0604020202020204" pitchFamily="34" charset="0"/>
              </a:rPr>
              <a:t>U.S.-based salaries average </a:t>
            </a:r>
            <a:r>
              <a:rPr kumimoji="0" lang="en-US" altLang="en-US" sz="1800" b="1" i="0" u="none" strike="noStrike" cap="none" normalizeH="0" baseline="0" dirty="0">
                <a:ln>
                  <a:noFill/>
                </a:ln>
                <a:solidFill>
                  <a:schemeClr val="bg1"/>
                </a:solidFill>
                <a:effectLst/>
                <a:latin typeface="Arial" panose="020B0604020202020204" pitchFamily="34" charset="0"/>
              </a:rPr>
              <a:t>~$80,000 higher</a:t>
            </a:r>
            <a:r>
              <a:rPr kumimoji="0" lang="en-US" altLang="en-US" sz="1800" b="0" i="0" u="none" strike="noStrike" cap="none" normalizeH="0" baseline="0" dirty="0">
                <a:ln>
                  <a:noFill/>
                </a:ln>
                <a:solidFill>
                  <a:schemeClr val="bg1"/>
                </a:solidFill>
                <a:effectLst/>
                <a:latin typeface="Arial" panose="020B0604020202020204" pitchFamily="34" charset="0"/>
              </a:rPr>
              <a:t> than international salaries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bg1"/>
                </a:solidFill>
                <a:effectLst/>
                <a:latin typeface="Arial" panose="020B0604020202020204" pitchFamily="34" charset="0"/>
              </a:rPr>
              <a:t>Offshore hiring can significantly reduce costs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bg1"/>
                </a:solidFill>
                <a:effectLst/>
                <a:latin typeface="Arial" panose="020B0604020202020204" pitchFamily="34" charset="0"/>
              </a:rPr>
              <a:t>Potential trade-offs include time zones, and collaboration</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bg1"/>
                </a:solidFill>
                <a:effectLst/>
                <a:latin typeface="Arial" panose="020B0604020202020204" pitchFamily="34" charset="0"/>
              </a:rPr>
              <a:t>US average: $142,697</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dirty="0">
                <a:solidFill>
                  <a:schemeClr val="bg1"/>
                </a:solidFill>
                <a:latin typeface="Arial" panose="020B0604020202020204" pitchFamily="34" charset="0"/>
              </a:rPr>
              <a:t>International average: $70,570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109501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237502" y="1300723"/>
            <a:ext cx="4719884" cy="580030"/>
          </a:xfrm>
        </p:spPr>
        <p:txBody>
          <a:bodyPr/>
          <a:lstStyle/>
          <a:p>
            <a:r>
              <a:rPr lang="en-US" dirty="0"/>
              <a:t>Salary by experience level</a:t>
            </a:r>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4</a:t>
            </a:fld>
            <a:endParaRPr lang="en-US" dirty="0"/>
          </a:p>
        </p:txBody>
      </p:sp>
      <p:pic>
        <p:nvPicPr>
          <p:cNvPr id="42" name="Picture 41">
            <a:extLst>
              <a:ext uri="{FF2B5EF4-FFF2-40B4-BE49-F238E27FC236}">
                <a16:creationId xmlns:a16="http://schemas.microsoft.com/office/drawing/2014/main" id="{E387C49A-CE1F-85B0-1EF6-C8B72C155A73}"/>
              </a:ext>
            </a:extLst>
          </p:cNvPr>
          <p:cNvPicPr>
            <a:picLocks noChangeAspect="1"/>
          </p:cNvPicPr>
          <p:nvPr/>
        </p:nvPicPr>
        <p:blipFill>
          <a:blip r:embed="rId2"/>
          <a:stretch>
            <a:fillRect/>
          </a:stretch>
        </p:blipFill>
        <p:spPr>
          <a:xfrm>
            <a:off x="127070" y="2438400"/>
            <a:ext cx="5649435" cy="3485689"/>
          </a:xfrm>
          <a:prstGeom prst="rect">
            <a:avLst/>
          </a:prstGeom>
        </p:spPr>
      </p:pic>
      <p:sp>
        <p:nvSpPr>
          <p:cNvPr id="44" name="Rectangle 1">
            <a:extLst>
              <a:ext uri="{FF2B5EF4-FFF2-40B4-BE49-F238E27FC236}">
                <a16:creationId xmlns:a16="http://schemas.microsoft.com/office/drawing/2014/main" id="{820B7E89-14D0-30B4-97E8-2380B4E93D0D}"/>
              </a:ext>
            </a:extLst>
          </p:cNvPr>
          <p:cNvSpPr>
            <a:spLocks noChangeArrowheads="1"/>
          </p:cNvSpPr>
          <p:nvPr/>
        </p:nvSpPr>
        <p:spPr bwMode="auto">
          <a:xfrm rot="10800000" flipV="1">
            <a:off x="6310942" y="2900924"/>
            <a:ext cx="514258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bg1"/>
                </a:solidFill>
                <a:effectLst/>
                <a:latin typeface="Arial" panose="020B0604020202020204" pitchFamily="34" charset="0"/>
              </a:rPr>
              <a:t>Mid-level average salary</a:t>
            </a:r>
            <a:r>
              <a:rPr kumimoji="0" lang="en-US" altLang="en-US" sz="1800" b="0" i="0" u="none" strike="noStrike" cap="none" normalizeH="0" baseline="0" dirty="0">
                <a:ln>
                  <a:noFill/>
                </a:ln>
                <a:solidFill>
                  <a:schemeClr val="bg1"/>
                </a:solidFill>
                <a:effectLst/>
                <a:latin typeface="Arial" panose="020B0604020202020204" pitchFamily="34" charset="0"/>
              </a:rPr>
              <a:t>: ~$88,000</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bg1"/>
                </a:solidFill>
                <a:effectLst/>
                <a:latin typeface="Arial" panose="020B0604020202020204" pitchFamily="34" charset="0"/>
              </a:rPr>
              <a:t>Senior-level average salary</a:t>
            </a:r>
            <a:r>
              <a:rPr kumimoji="0" lang="en-US" altLang="en-US" sz="1800" b="0" i="0" u="none" strike="noStrike" cap="none" normalizeH="0" baseline="0" dirty="0">
                <a:ln>
                  <a:noFill/>
                </a:ln>
                <a:solidFill>
                  <a:schemeClr val="bg1"/>
                </a:solidFill>
                <a:effectLst/>
                <a:latin typeface="Arial" panose="020B0604020202020204" pitchFamily="34" charset="0"/>
              </a:rPr>
              <a:t>: ~$139,000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bg1"/>
                </a:solidFill>
                <a:effectLst/>
                <a:latin typeface="Arial" panose="020B0604020202020204" pitchFamily="34" charset="0"/>
              </a:rPr>
              <a:t>Executive-level average salary</a:t>
            </a:r>
            <a:r>
              <a:rPr kumimoji="0" lang="en-US" altLang="en-US" sz="1800" b="0" i="0" u="none" strike="noStrike" cap="none" normalizeH="0" baseline="0" dirty="0">
                <a:ln>
                  <a:noFill/>
                </a:ln>
                <a:solidFill>
                  <a:schemeClr val="bg1"/>
                </a:solidFill>
                <a:effectLst/>
                <a:latin typeface="Arial" panose="020B0604020202020204" pitchFamily="34" charset="0"/>
              </a:rPr>
              <a:t>: ~$193,000</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bg1"/>
                </a:solidFill>
                <a:effectLst/>
                <a:latin typeface="Arial" panose="020B0604020202020204" pitchFamily="34" charset="0"/>
              </a:rPr>
              <a:t>A mid-level professional may grow into a leadership role, aligning with the CEO’s long-term vision</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bg1"/>
                </a:solidFill>
                <a:effectLst/>
                <a:latin typeface="Arial" panose="020B0604020202020204" pitchFamily="34" charset="0"/>
              </a:rPr>
              <a:t>If hiring a leadership position outright, a significantly higher salary should be expected</a:t>
            </a:r>
          </a:p>
        </p:txBody>
      </p:sp>
    </p:spTree>
    <p:extLst>
      <p:ext uri="{BB962C8B-B14F-4D97-AF65-F5344CB8AC3E}">
        <p14:creationId xmlns:p14="http://schemas.microsoft.com/office/powerpoint/2010/main" val="2961106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583845" y="1300723"/>
            <a:ext cx="4569572" cy="580029"/>
          </a:xfrm>
        </p:spPr>
        <p:txBody>
          <a:bodyPr/>
          <a:lstStyle/>
          <a:p>
            <a:r>
              <a:rPr lang="en-US" dirty="0"/>
              <a:t>Remote Work and salary expectations</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5</a:t>
            </a:fld>
            <a:endParaRPr lang="en-US" dirty="0"/>
          </a:p>
        </p:txBody>
      </p:sp>
      <p:pic>
        <p:nvPicPr>
          <p:cNvPr id="2" name="Picture 1">
            <a:extLst>
              <a:ext uri="{FF2B5EF4-FFF2-40B4-BE49-F238E27FC236}">
                <a16:creationId xmlns:a16="http://schemas.microsoft.com/office/drawing/2014/main" id="{C4FAC731-D021-0A8E-BB8D-C7B8421417D3}"/>
              </a:ext>
            </a:extLst>
          </p:cNvPr>
          <p:cNvPicPr>
            <a:picLocks noChangeAspect="1"/>
          </p:cNvPicPr>
          <p:nvPr/>
        </p:nvPicPr>
        <p:blipFill>
          <a:blip r:embed="rId2"/>
          <a:stretch>
            <a:fillRect/>
          </a:stretch>
        </p:blipFill>
        <p:spPr>
          <a:xfrm>
            <a:off x="218244" y="2582697"/>
            <a:ext cx="5487028" cy="3385484"/>
          </a:xfrm>
          <a:prstGeom prst="rect">
            <a:avLst/>
          </a:prstGeom>
        </p:spPr>
      </p:pic>
      <p:sp>
        <p:nvSpPr>
          <p:cNvPr id="5" name="Rectangle 1">
            <a:extLst>
              <a:ext uri="{FF2B5EF4-FFF2-40B4-BE49-F238E27FC236}">
                <a16:creationId xmlns:a16="http://schemas.microsoft.com/office/drawing/2014/main" id="{0165EF04-8541-B650-A2AB-5E0E291BB1EC}"/>
              </a:ext>
            </a:extLst>
          </p:cNvPr>
          <p:cNvSpPr>
            <a:spLocks noGrp="1" noChangeArrowheads="1"/>
          </p:cNvSpPr>
          <p:nvPr>
            <p:ph type="body" sz="quarter" idx="22"/>
          </p:nvPr>
        </p:nvSpPr>
        <p:spPr bwMode="auto">
          <a:xfrm>
            <a:off x="6088596" y="2828860"/>
            <a:ext cx="478918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effectLst/>
                <a:latin typeface="Arial" panose="020B0604020202020204" pitchFamily="34" charset="0"/>
              </a:rPr>
              <a:t>Fully remote average salary</a:t>
            </a:r>
            <a:r>
              <a:rPr kumimoji="0" lang="en-US" altLang="en-US" sz="1800" b="0" i="0" u="none" strike="noStrike" cap="none" normalizeH="0" baseline="0" dirty="0">
                <a:ln>
                  <a:noFill/>
                </a:ln>
                <a:effectLst/>
                <a:latin typeface="Arial" panose="020B0604020202020204" pitchFamily="34" charset="0"/>
              </a:rPr>
              <a:t>: ~$122,000</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effectLst/>
                <a:latin typeface="Arial" panose="020B0604020202020204" pitchFamily="34" charset="0"/>
              </a:rPr>
              <a:t>Hybrid</a:t>
            </a:r>
            <a:r>
              <a:rPr kumimoji="0" lang="en-US" altLang="en-US" sz="1800" b="0" i="0" u="none" strike="noStrike" cap="none" normalizeH="0" baseline="0" dirty="0">
                <a:ln>
                  <a:noFill/>
                </a:ln>
                <a:effectLst/>
                <a:latin typeface="Arial" panose="020B0604020202020204" pitchFamily="34" charset="0"/>
              </a:rPr>
              <a:t>: ~$106,000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effectLst/>
                <a:latin typeface="Arial" panose="020B0604020202020204" pitchFamily="34" charset="0"/>
              </a:rPr>
              <a:t>On-site</a:t>
            </a:r>
            <a:r>
              <a:rPr kumimoji="0" lang="en-US" altLang="en-US" sz="1800" b="0" i="0" u="none" strike="noStrike" cap="none" normalizeH="0" baseline="0" dirty="0">
                <a:ln>
                  <a:noFill/>
                </a:ln>
                <a:effectLst/>
                <a:latin typeface="Arial" panose="020B0604020202020204" pitchFamily="34" charset="0"/>
              </a:rPr>
              <a:t>: ~$81,000</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effectLst/>
                <a:latin typeface="Arial" panose="020B0604020202020204" pitchFamily="34" charset="0"/>
              </a:rPr>
              <a:t>Remote roles tend to pay more — possibly reflecting higher experience levels or market demand</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effectLst/>
                <a:latin typeface="Arial" panose="020B0604020202020204" pitchFamily="34" charset="0"/>
              </a:rPr>
              <a:t>Offering remote flexibility may help attract stronger candidates, but comes at a higher cost</a:t>
            </a:r>
          </a:p>
        </p:txBody>
      </p:sp>
    </p:spTree>
    <p:extLst>
      <p:ext uri="{BB962C8B-B14F-4D97-AF65-F5344CB8AC3E}">
        <p14:creationId xmlns:p14="http://schemas.microsoft.com/office/powerpoint/2010/main" val="2011919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a:xfrm>
            <a:off x="5169801" y="282962"/>
            <a:ext cx="5002478" cy="2357066"/>
          </a:xfrm>
        </p:spPr>
        <p:txBody>
          <a:bodyPr/>
          <a:lstStyle/>
          <a:p>
            <a:r>
              <a:rPr lang="en-US" sz="2800" dirty="0"/>
              <a:t>Recommended salaries based on hiring priorities</a:t>
            </a:r>
          </a:p>
        </p:txBody>
      </p:sp>
      <p:sp>
        <p:nvSpPr>
          <p:cNvPr id="3" name="TextBox 2">
            <a:extLst>
              <a:ext uri="{FF2B5EF4-FFF2-40B4-BE49-F238E27FC236}">
                <a16:creationId xmlns:a16="http://schemas.microsoft.com/office/drawing/2014/main" id="{CAEA63A8-6AE2-E98C-23BC-A2B53F8128ED}"/>
              </a:ext>
            </a:extLst>
          </p:cNvPr>
          <p:cNvSpPr txBox="1"/>
          <p:nvPr/>
        </p:nvSpPr>
        <p:spPr>
          <a:xfrm>
            <a:off x="4623040" y="2051154"/>
            <a:ext cx="6096000" cy="2554545"/>
          </a:xfrm>
          <a:prstGeom prst="rect">
            <a:avLst/>
          </a:prstGeom>
          <a:noFill/>
        </p:spPr>
        <p:txBody>
          <a:bodyPr wrap="square">
            <a:spAutoFit/>
          </a:bodyPr>
          <a:lstStyle/>
          <a:p>
            <a:r>
              <a:rPr lang="en-US" sz="2000" dirty="0">
                <a:solidFill>
                  <a:schemeClr val="bg1"/>
                </a:solidFill>
              </a:rPr>
              <a:t>My analysis shows that U.S.-based candidates are nearly twice as expensive as international ones, but also more likely to bring strong leadership potential. Remote roles tend to pay more on average, likely because they attract more experienced professionals. If leadership is the top priority, we should plan to offer ~$120K–$170K for a U.S.-based candidate. If cost is the main concern, an offshore remote hire could work at around ~$70K–$90K.</a:t>
            </a:r>
          </a:p>
        </p:txBody>
      </p:sp>
    </p:spTree>
    <p:extLst>
      <p:ext uri="{BB962C8B-B14F-4D97-AF65-F5344CB8AC3E}">
        <p14:creationId xmlns:p14="http://schemas.microsoft.com/office/powerpoint/2010/main" val="3716496139"/>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52</TotalTime>
  <Words>330</Words>
  <Application>Microsoft Office PowerPoint</Application>
  <PresentationFormat>Widescreen</PresentationFormat>
  <Paragraphs>32</Paragraphs>
  <Slides>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Century Gothic Bold</vt:lpstr>
      <vt:lpstr>Courier New</vt:lpstr>
      <vt:lpstr>Daytona Pro Light</vt:lpstr>
      <vt:lpstr>Wingdings</vt:lpstr>
      <vt:lpstr>Office Theme</vt:lpstr>
      <vt:lpstr>Project 1: an analysis of data science salaries</vt:lpstr>
      <vt:lpstr>Company goals: Hiring a data scientist, what should we pay?</vt:lpstr>
      <vt:lpstr>US vs International Salary Comparison</vt:lpstr>
      <vt:lpstr>Salary by experience level</vt:lpstr>
      <vt:lpstr>Remote Work and salary expectations</vt:lpstr>
      <vt:lpstr>Recommended salaries based on hiring priorities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 an analysis of data science salaries</dc:title>
  <dc:creator>Henry, Shavoyee E</dc:creator>
  <cp:lastModifiedBy>Henry, Shavoyee E</cp:lastModifiedBy>
  <cp:revision>1</cp:revision>
  <dcterms:created xsi:type="dcterms:W3CDTF">2025-06-16T01:45:23Z</dcterms:created>
  <dcterms:modified xsi:type="dcterms:W3CDTF">2025-06-16T02:38:12Z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